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3.png" ContentType="image/png"/>
  <Override PartName="/ppt/media/image12.png" ContentType="image/png"/>
  <Override PartName="/ppt/media/image11.png" ContentType="image/png"/>
  <Override PartName="/ppt/media/image15.png" ContentType="image/png"/>
  <Override PartName="/ppt/media/image9.png" ContentType="image/png"/>
  <Override PartName="/ppt/media/image8.png" ContentType="image/png"/>
  <Override PartName="/ppt/media/image7.jpeg" ContentType="image/jpeg"/>
  <Override PartName="/ppt/media/image6.png" ContentType="image/png"/>
  <Override PartName="/ppt/media/image5.png" ContentType="image/png"/>
  <Override PartName="/ppt/media/image16.png" ContentType="image/png"/>
  <Override PartName="/ppt/media/image14.png" ContentType="image/png"/>
  <Override PartName="/ppt/media/image4.jpeg" ContentType="image/jpeg"/>
  <Override PartName="/ppt/media/image3.png" ContentType="image/png"/>
  <Override PartName="/ppt/media/image2.png" ContentType="image/png"/>
  <Override PartName="/ppt/media/image10.png" ContentType="image/png"/>
  <Override PartName="/ppt/media/image1.jpeg" ContentType="image/jpe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240"/>
            <a:ext cx="82292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457200" y="273240"/>
            <a:ext cx="82292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0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0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240"/>
            <a:ext cx="82292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64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399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9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54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18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81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181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181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1810">
                <a:latin typeface="Arial"/>
              </a:rPr>
              <a:t>Seventh Outline Level</a:t>
            </a:r>
            <a:endParaRPr/>
          </a:p>
        </p:txBody>
      </p:sp>
      <p:sp>
        <p:nvSpPr>
          <p:cNvPr id="74" name="PlaceHolder 3"/>
          <p:cNvSpPr>
            <a:spLocks noGrp="1"/>
          </p:cNvSpPr>
          <p:nvPr>
            <p:ph type="dt"/>
          </p:nvPr>
        </p:nvSpPr>
        <p:spPr>
          <a:xfrm>
            <a:off x="457200" y="6247440"/>
            <a:ext cx="2130120" cy="47304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75" name="PlaceHolder 4"/>
          <p:cNvSpPr>
            <a:spLocks noGrp="1"/>
          </p:cNvSpPr>
          <p:nvPr>
            <p:ph type="ftr"/>
          </p:nvPr>
        </p:nvSpPr>
        <p:spPr>
          <a:xfrm>
            <a:off x="3126960" y="6247440"/>
            <a:ext cx="2898360" cy="47304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76" name="PlaceHolder 5"/>
          <p:cNvSpPr>
            <a:spLocks noGrp="1"/>
          </p:cNvSpPr>
          <p:nvPr>
            <p:ph type="sldNum"/>
          </p:nvPr>
        </p:nvSpPr>
        <p:spPr>
          <a:xfrm>
            <a:off x="6555960" y="6247440"/>
            <a:ext cx="2130120" cy="473040"/>
          </a:xfrm>
          <a:prstGeom prst="rect">
            <a:avLst/>
          </a:prstGeom>
        </p:spPr>
        <p:txBody>
          <a:bodyPr lIns="0" rIns="0" tIns="0" bIns="0"/>
          <a:p>
            <a:pPr algn="r"/>
            <a:fld id="{3C894E58-CEC9-4F02-A28C-6422147E16B3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685800" y="2130480"/>
            <a:ext cx="7771680" cy="1469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endParaRPr/>
          </a:p>
          <a:p>
            <a:endParaRPr/>
          </a:p>
          <a:p>
            <a:endParaRPr/>
          </a:p>
        </p:txBody>
      </p:sp>
      <p:sp>
        <p:nvSpPr>
          <p:cNvPr id="112" name="TextShape 2"/>
          <p:cNvSpPr txBox="1"/>
          <p:nvPr/>
        </p:nvSpPr>
        <p:spPr>
          <a:xfrm>
            <a:off x="941040" y="2194560"/>
            <a:ext cx="5916960" cy="268596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600">
                <a:solidFill>
                  <a:srgbClr val="000000"/>
                </a:solidFill>
                <a:latin typeface="Calibri"/>
              </a:rPr>
              <a:t>Rutger van den Berg - 4060156 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000000"/>
                </a:solidFill>
                <a:latin typeface="Calibri"/>
              </a:rPr>
              <a:t>Ymte Jan Broekhuizen – 4246586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000000"/>
                </a:solidFill>
                <a:latin typeface="Calibri"/>
              </a:rPr>
              <a:t>Qu Chen – 1256025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000000"/>
                </a:solidFill>
                <a:latin typeface="Calibri"/>
              </a:rPr>
              <a:t>Arend Jan de Graaff – 4012534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000000"/>
                </a:solidFill>
                <a:latin typeface="Calibri"/>
              </a:rPr>
              <a:t>Max Groeneboom – 4169298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000000"/>
                </a:solidFill>
                <a:latin typeface="Calibri"/>
              </a:rPr>
              <a:t>Rick van Hattem  - 1297295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000000"/>
                </a:solidFill>
                <a:latin typeface="Calibri"/>
              </a:rPr>
              <a:t>Ewoud van der Heide – 1534033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000000"/>
                </a:solidFill>
                <a:latin typeface="Calibri"/>
              </a:rPr>
              <a:t>Leon Hoek – 4021606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000000"/>
                </a:solidFill>
                <a:latin typeface="Calibri"/>
              </a:rPr>
              <a:t>Vince Kasanpawiro - 4028880</a:t>
            </a:r>
            <a:endParaRPr/>
          </a:p>
        </p:txBody>
      </p:sp>
      <p:sp>
        <p:nvSpPr>
          <p:cNvPr id="113" name="TextShape 3"/>
          <p:cNvSpPr txBox="1"/>
          <p:nvPr/>
        </p:nvSpPr>
        <p:spPr>
          <a:xfrm>
            <a:off x="840240" y="822960"/>
            <a:ext cx="3457440" cy="85860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5400">
                <a:latin typeface="Arial"/>
              </a:rPr>
              <a:t>Raytracing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366120" y="36576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lang="en-US" sz="4400">
                <a:latin typeface="Calibri"/>
              </a:rPr>
              <a:t>Reflection!</a:t>
            </a:r>
            <a:endParaRPr/>
          </a:p>
        </p:txBody>
      </p:sp>
      <p:pic>
        <p:nvPicPr>
          <p:cNvPr id="133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890360" y="1645920"/>
            <a:ext cx="4876200" cy="4876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COMPETITION IMAGE TBD</a:t>
            </a:r>
            <a:endParaRPr/>
          </a:p>
        </p:txBody>
      </p:sp>
      <p:sp>
        <p:nvSpPr>
          <p:cNvPr id="115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COMPETITION IMAGE TBD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WORK DISTRIBUTION</a:t>
            </a:r>
            <a:endParaRPr/>
          </a:p>
        </p:txBody>
      </p:sp>
      <p:sp>
        <p:nvSpPr>
          <p:cNvPr id="117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Rutger: Debugging Linux, reflection, made sphere model</a:t>
            </a: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Ymte Jan: Octree,  multithreading, old RealTime RayTracing, shadows, added movement of model through WASDEQ keys, added ground textures, Phong shaders</a:t>
            </a: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Qu: Debugging Visual Studio, Ray-Sphere Intersection, made slides</a:t>
            </a: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Arend Jan: Debugging Visual Studio, made a branch, and removed a line</a:t>
            </a: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Max: Ray-Sphere Intersection, Ray-Triangle Intersection,  debugging Visual Studio, made Sierpinski Pyramid model, made UglyThing model, made cube model, shadows, old FPS counter</a:t>
            </a: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Rick: Multithreading, downloaded simplemonkey model, debugging McOS, hosted git, timer, rewriting galore, background raytracing, , current FPS counter, current RealTime RayTracing</a:t>
            </a: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Ewoud: Colours, made beer bottle model</a:t>
            </a: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Leon: Octree, debugging Linux</a:t>
            </a:r>
            <a:endParaRPr/>
          </a:p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Vince: Made Diamond model, made slides, debugging Visual Studio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Psychedelic Art</a:t>
            </a:r>
            <a:endParaRPr/>
          </a:p>
        </p:txBody>
      </p:sp>
      <p:pic>
        <p:nvPicPr>
          <p:cNvPr id="119" name="Content Placeholder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299680" y="1600200"/>
            <a:ext cx="4543920" cy="452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Our previous iterations</a:t>
            </a:r>
            <a:endParaRPr/>
          </a:p>
        </p:txBody>
      </p:sp>
      <p:sp>
        <p:nvSpPr>
          <p:cNvPr id="121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</p:sp>
      <p:pic>
        <p:nvPicPr>
          <p:cNvPr id="122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11640" y="1412640"/>
            <a:ext cx="7619400" cy="4761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</p:sp>
      <p:pic>
        <p:nvPicPr>
          <p:cNvPr id="125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04080" y="1412640"/>
            <a:ext cx="7619400" cy="4761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lang="en-US" sz="4400">
                <a:latin typeface="Calibri"/>
              </a:rPr>
              <a:t>Monkey, not there yet.</a:t>
            </a:r>
            <a:endParaRPr/>
          </a:p>
        </p:txBody>
      </p:sp>
      <p:pic>
        <p:nvPicPr>
          <p:cNvPr id="127" name="Content Placeholder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56880" y="1600200"/>
            <a:ext cx="7229520" cy="452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lang="en-US" sz="4400">
                <a:latin typeface="Calibri"/>
              </a:rPr>
              <a:t>A slight problem with Cube</a:t>
            </a:r>
            <a:endParaRPr/>
          </a:p>
        </p:txBody>
      </p:sp>
      <p:pic>
        <p:nvPicPr>
          <p:cNvPr id="129" name="Content Placeholder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42840" y="1600200"/>
            <a:ext cx="7257600" cy="452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274320" y="68616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lang="en-US" sz="3600">
                <a:latin typeface="Calibri"/>
              </a:rPr>
              <a:t>Trying to implement Blinn-Phong: using the normals as colors for the mesh</a:t>
            </a:r>
            <a:endParaRPr/>
          </a:p>
        </p:txBody>
      </p:sp>
      <p:pic>
        <p:nvPicPr>
          <p:cNvPr id="13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926080" y="1737720"/>
            <a:ext cx="4566600" cy="4663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